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Roboto" panose="020F0502020204030204" pitchFamily="2" charset="0"/>
      <p:regular r:id="rId14"/>
    </p:embeddedFont>
    <p:embeddedFont>
      <p:font typeface="Saira Light" pitchFamily="2" charset="0"/>
      <p:regular r:id="rId15"/>
      <p:italic r:id="rId16"/>
    </p:embeddedFont>
    <p:embeddedFont>
      <p:font typeface="Saira Medium" charset="0"/>
      <p:regular r:id="rId17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636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2723"/>
            <a:ext cx="7167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Sistema de Votación Digital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2227"/>
            <a:ext cx="52593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Integridad vía Blockchain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4393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Seguridad Criptográfica.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42428"/>
            <a:ext cx="2998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Osmel Medero Rosales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8538" y="577215"/>
            <a:ext cx="8144589" cy="614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Auditoría Ciudadana y Conclusiones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8538" y="1683663"/>
            <a:ext cx="2951202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Verificabilidad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688538" y="2249210"/>
            <a:ext cx="638663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usuario verifica su voto con tx_id y hash.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88538" y="2740938"/>
            <a:ext cx="638663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Consulta para verificar coincidencia con registro inmutable.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38" y="3276957"/>
            <a:ext cx="6386632" cy="41540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62850" y="1683663"/>
            <a:ext cx="3009186" cy="368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Conclusiones Técnicas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562850" y="2249210"/>
            <a:ext cx="638663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Separación de Poderes: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DB (gestión) vs. Blockchain (evidencia).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62850" y="2632710"/>
            <a:ext cx="638663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Integridad: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Hashes y firmas criptográficas.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562850" y="3016210"/>
            <a:ext cx="6386632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Transparencia: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Resultados auditables sin comprometer privacidad.</a:t>
            </a:r>
            <a:endParaRPr lang="en-US" sz="15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850" y="3552230"/>
            <a:ext cx="6386632" cy="36017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2723"/>
            <a:ext cx="71678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Sistema de Votación Digital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32227"/>
            <a:ext cx="525934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Integridad vía Blockchain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4393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Seguridad Criptográfica.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42428"/>
            <a:ext cx="2998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Osmel Medero Rosales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2542"/>
            <a:ext cx="82330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El Problema y Nuestra Solución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1482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5191482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Problema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93919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Sistemas de votación centralizados: administrador con poder absoluto sobre resultados.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5191482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98067" y="5191482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</p:sp>
      <p:sp>
        <p:nvSpPr>
          <p:cNvPr id="10" name="Text 7"/>
          <p:cNvSpPr/>
          <p:nvPr/>
        </p:nvSpPr>
        <p:spPr>
          <a:xfrm>
            <a:off x="7777282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Solución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777282" y="5939195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Separar gestión operativa (usuarios, elecciones) de persistencia del voto (Blockchain).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3704"/>
            <a:ext cx="8848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Entidades Principales del Sistema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26112"/>
            <a:ext cx="4196358" cy="4939665"/>
          </a:xfrm>
          <a:prstGeom prst="roundRect">
            <a:avLst>
              <a:gd name="adj" fmla="val 486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43464" y="24757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C8337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0630" y="2662833"/>
            <a:ext cx="306110" cy="30611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464" y="3383042"/>
            <a:ext cx="3697010" cy="20616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3464" y="5699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User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43464" y="6190298"/>
            <a:ext cx="3697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Identidad digital (admin, candidato, votante).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2226112"/>
            <a:ext cx="4196358" cy="4939665"/>
          </a:xfrm>
          <a:prstGeom prst="roundRect">
            <a:avLst>
              <a:gd name="adj" fmla="val 486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5466636" y="24757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C833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3802" y="2662833"/>
            <a:ext cx="306110" cy="30611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636" y="3383042"/>
            <a:ext cx="3697010" cy="20616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466636" y="5699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Election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66636" y="6190298"/>
            <a:ext cx="3697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reglas: tiempo, opciones, tipo de elección.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2226112"/>
            <a:ext cx="4196358" cy="4939665"/>
          </a:xfrm>
          <a:prstGeom prst="roundRect">
            <a:avLst>
              <a:gd name="adj" fmla="val 486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Shape 10"/>
          <p:cNvSpPr/>
          <p:nvPr/>
        </p:nvSpPr>
        <p:spPr>
          <a:xfrm>
            <a:off x="9889808" y="247578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C8337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6974" y="2662833"/>
            <a:ext cx="306110" cy="30611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9808" y="3383042"/>
            <a:ext cx="3697010" cy="2061686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889808" y="5699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VoterRegister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89808" y="6190298"/>
            <a:ext cx="36970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Controla elegibilidad, evita doble voto.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Fase de Configuración y Elegibilidad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1. Setup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66950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Owner configura elección (DRAFT), carga candidatos.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539972"/>
            <a:ext cx="2869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2. Verificación Híbrida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0303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Consulta local en VoterRegister.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3. Validación JIT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3912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externa si usuario no existe, crea registro de autorización.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0095" y="1954530"/>
            <a:ext cx="7564636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Anatomía del Voto: El Payload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60095" y="2958941"/>
            <a:ext cx="131102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¿Qué enviamos a la Blockchain?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0095" y="3876437"/>
            <a:ext cx="6446520" cy="1607582"/>
          </a:xfrm>
          <a:prstGeom prst="roundRect">
            <a:avLst>
              <a:gd name="adj" fmla="val 9101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760095" y="3845957"/>
            <a:ext cx="6446520" cy="121920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</p:sp>
      <p:sp>
        <p:nvSpPr>
          <p:cNvPr id="7" name="Shape 4"/>
          <p:cNvSpPr/>
          <p:nvPr/>
        </p:nvSpPr>
        <p:spPr>
          <a:xfrm>
            <a:off x="3657600" y="3550682"/>
            <a:ext cx="651510" cy="651510"/>
          </a:xfrm>
          <a:prstGeom prst="roundRect">
            <a:avLst>
              <a:gd name="adj" fmla="val 140351"/>
            </a:avLst>
          </a:prstGeom>
          <a:solidFill>
            <a:srgbClr val="FC833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3101" y="3746183"/>
            <a:ext cx="260509" cy="2605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7745" y="4419362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election_id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007745" y="4888944"/>
            <a:ext cx="595122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Contexto de la elección.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7423785" y="3876437"/>
            <a:ext cx="6446520" cy="1607582"/>
          </a:xfrm>
          <a:prstGeom prst="roundRect">
            <a:avLst>
              <a:gd name="adj" fmla="val 9101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7423785" y="3845957"/>
            <a:ext cx="6446520" cy="121920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</p:sp>
      <p:sp>
        <p:nvSpPr>
          <p:cNvPr id="13" name="Shape 9"/>
          <p:cNvSpPr/>
          <p:nvPr/>
        </p:nvSpPr>
        <p:spPr>
          <a:xfrm>
            <a:off x="10321290" y="3550682"/>
            <a:ext cx="651510" cy="651510"/>
          </a:xfrm>
          <a:prstGeom prst="roundRect">
            <a:avLst>
              <a:gd name="adj" fmla="val 140351"/>
            </a:avLst>
          </a:prstGeom>
          <a:solidFill>
            <a:srgbClr val="FC8337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6791" y="3746183"/>
            <a:ext cx="260509" cy="26050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71435" y="4419362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choices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671435" y="4888944"/>
            <a:ext cx="595122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Candidatos seleccionados (respetando max_choices).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760095" y="6026944"/>
            <a:ext cx="6446520" cy="1607582"/>
          </a:xfrm>
          <a:prstGeom prst="roundRect">
            <a:avLst>
              <a:gd name="adj" fmla="val 9101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18" name="Shape 13"/>
          <p:cNvSpPr/>
          <p:nvPr/>
        </p:nvSpPr>
        <p:spPr>
          <a:xfrm>
            <a:off x="760095" y="5996464"/>
            <a:ext cx="6446520" cy="121920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</p:sp>
      <p:sp>
        <p:nvSpPr>
          <p:cNvPr id="19" name="Shape 14"/>
          <p:cNvSpPr/>
          <p:nvPr/>
        </p:nvSpPr>
        <p:spPr>
          <a:xfrm>
            <a:off x="3657600" y="5701189"/>
            <a:ext cx="651510" cy="651510"/>
          </a:xfrm>
          <a:prstGeom prst="roundRect">
            <a:avLst>
              <a:gd name="adj" fmla="val 140351"/>
            </a:avLst>
          </a:prstGeom>
          <a:solidFill>
            <a:srgbClr val="FC8337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3101" y="5896689"/>
            <a:ext cx="260509" cy="26050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07745" y="6569869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voter_hash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007745" y="7039451"/>
            <a:ext cx="595122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Identidad anonimizada para verificación.</a:t>
            </a:r>
            <a:endParaRPr lang="en-US" sz="1700" dirty="0"/>
          </a:p>
        </p:txBody>
      </p:sp>
      <p:sp>
        <p:nvSpPr>
          <p:cNvPr id="23" name="Shape 17"/>
          <p:cNvSpPr/>
          <p:nvPr/>
        </p:nvSpPr>
        <p:spPr>
          <a:xfrm>
            <a:off x="7423785" y="6026944"/>
            <a:ext cx="6446520" cy="1607582"/>
          </a:xfrm>
          <a:prstGeom prst="roundRect">
            <a:avLst>
              <a:gd name="adj" fmla="val 9101"/>
            </a:avLst>
          </a:prstGeom>
          <a:solidFill>
            <a:srgbClr val="030303">
              <a:alpha val="75000"/>
            </a:srgbClr>
          </a:solidFill>
          <a:ln/>
        </p:spPr>
      </p:sp>
      <p:sp>
        <p:nvSpPr>
          <p:cNvPr id="24" name="Shape 18"/>
          <p:cNvSpPr/>
          <p:nvPr/>
        </p:nvSpPr>
        <p:spPr>
          <a:xfrm>
            <a:off x="7423785" y="5996464"/>
            <a:ext cx="6446520" cy="121920"/>
          </a:xfrm>
          <a:prstGeom prst="roundRect">
            <a:avLst>
              <a:gd name="adj" fmla="val 160317"/>
            </a:avLst>
          </a:prstGeom>
          <a:solidFill>
            <a:srgbClr val="FC8337"/>
          </a:solidFill>
          <a:ln/>
        </p:spPr>
      </p:sp>
      <p:sp>
        <p:nvSpPr>
          <p:cNvPr id="25" name="Shape 19"/>
          <p:cNvSpPr/>
          <p:nvPr/>
        </p:nvSpPr>
        <p:spPr>
          <a:xfrm>
            <a:off x="10321290" y="5701189"/>
            <a:ext cx="651510" cy="651510"/>
          </a:xfrm>
          <a:prstGeom prst="roundRect">
            <a:avLst>
              <a:gd name="adj" fmla="val 140351"/>
            </a:avLst>
          </a:prstGeom>
          <a:solidFill>
            <a:srgbClr val="FC8337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16791" y="5896689"/>
            <a:ext cx="260509" cy="26050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671435" y="6569869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signature</a:t>
            </a:r>
            <a:endParaRPr lang="en-US" sz="2100" dirty="0"/>
          </a:p>
        </p:txBody>
      </p:sp>
      <p:sp>
        <p:nvSpPr>
          <p:cNvPr id="28" name="Text 21"/>
          <p:cNvSpPr/>
          <p:nvPr/>
        </p:nvSpPr>
        <p:spPr>
          <a:xfrm>
            <a:off x="7671435" y="7039451"/>
            <a:ext cx="595122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Prueba de autenticidad.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93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Criptografía en el Cliente (Frontend)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370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¡Aquí reside la seguridad! El servidor no ve el voto sin sellar.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5507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810119"/>
            <a:ext cx="3664744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7" name="Text 4"/>
          <p:cNvSpPr/>
          <p:nvPr/>
        </p:nvSpPr>
        <p:spPr>
          <a:xfrm>
            <a:off x="6280190" y="398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1. Construcción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4474845"/>
            <a:ext cx="36647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captura selección del usuario.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171748" y="345507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171748" y="3810119"/>
            <a:ext cx="3664863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1" name="Text 8"/>
          <p:cNvSpPr/>
          <p:nvPr/>
        </p:nvSpPr>
        <p:spPr>
          <a:xfrm>
            <a:off x="10171748" y="3984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2. Hashing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171748" y="4474845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 vote_hash (huella digital) del payload en el navegador.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59748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Saira Light" pitchFamily="34" charset="0"/>
                <a:ea typeface="Saira Light" pitchFamily="34" charset="-122"/>
                <a:cs typeface="Sair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0190" y="5952530"/>
            <a:ext cx="7556421" cy="30480"/>
          </a:xfrm>
          <a:prstGeom prst="rect">
            <a:avLst/>
          </a:prstGeom>
          <a:solidFill>
            <a:srgbClr val="FC8337"/>
          </a:solidFill>
          <a:ln/>
        </p:spPr>
      </p:sp>
      <p:sp>
        <p:nvSpPr>
          <p:cNvPr id="15" name="Text 12"/>
          <p:cNvSpPr/>
          <p:nvPr/>
        </p:nvSpPr>
        <p:spPr>
          <a:xfrm>
            <a:off x="6280190" y="6126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Garantía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280190" y="66172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Asegura que el contenido no fue alterado en tránsito.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64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Inmutabilidad: Interacción con la Mockchain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2834164"/>
            <a:ext cx="30480" cy="3700820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3074075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83416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5260" y="28766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9120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Frontend Envía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340244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Payload y Hash a la API de Mockchain.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458891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21898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65260" y="426148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2968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Mockchain Registra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787265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Transacción (MockchainTx).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5843707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60379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65260" y="56463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6816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Blockchain Devuelve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172081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tx_id (recibo único) y confirma Hash.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280190" y="67901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voto es inmutable y público, pero aún no "contado" en el negocio local.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2108"/>
            <a:ext cx="8637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Consistencia Eventual y Unicidad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810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¿Cómo evitamos el doble voto?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99102"/>
            <a:ext cx="13042821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16650" y="5221962"/>
            <a:ext cx="4332327" cy="1669852"/>
          </a:xfrm>
          <a:prstGeom prst="roundRect">
            <a:avLst>
              <a:gd name="adj" fmla="val 12225"/>
            </a:avLst>
          </a:prstGeom>
          <a:solidFill>
            <a:srgbClr val="030303"/>
          </a:solidFill>
          <a:ln/>
        </p:spPr>
      </p:sp>
      <p:sp>
        <p:nvSpPr>
          <p:cNvPr id="7" name="Text 4"/>
          <p:cNvSpPr/>
          <p:nvPr/>
        </p:nvSpPr>
        <p:spPr>
          <a:xfrm>
            <a:off x="104346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Frontend Envía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43464" y="5939195"/>
            <a:ext cx="3878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tx_id y Hash al Backend.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48977" y="5221962"/>
            <a:ext cx="4332327" cy="1669852"/>
          </a:xfrm>
          <a:prstGeom prst="rect">
            <a:avLst/>
          </a:prstGeom>
          <a:solidFill>
            <a:srgbClr val="030303"/>
          </a:solidFill>
          <a:ln/>
        </p:spPr>
      </p:sp>
      <p:sp>
        <p:nvSpPr>
          <p:cNvPr id="10" name="Shape 7"/>
          <p:cNvSpPr/>
          <p:nvPr/>
        </p:nvSpPr>
        <p:spPr>
          <a:xfrm>
            <a:off x="5148977" y="5221962"/>
            <a:ext cx="30480" cy="1669852"/>
          </a:xfrm>
          <a:prstGeom prst="roundRect">
            <a:avLst>
              <a:gd name="adj" fmla="val 669768"/>
            </a:avLst>
          </a:prstGeom>
          <a:solidFill>
            <a:srgbClr val="E2691D"/>
          </a:solidFill>
          <a:ln/>
        </p:spPr>
      </p:sp>
      <p:sp>
        <p:nvSpPr>
          <p:cNvPr id="11" name="Text 8"/>
          <p:cNvSpPr/>
          <p:nvPr/>
        </p:nvSpPr>
        <p:spPr>
          <a:xfrm>
            <a:off x="5375791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Verificación Final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375791" y="5939195"/>
            <a:ext cx="38786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revisa allowed=True y voted=False.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481304" y="5221962"/>
            <a:ext cx="4332446" cy="1669852"/>
          </a:xfrm>
          <a:prstGeom prst="rect">
            <a:avLst/>
          </a:prstGeom>
          <a:solidFill>
            <a:srgbClr val="030303"/>
          </a:solidFill>
          <a:ln/>
        </p:spPr>
      </p:sp>
      <p:sp>
        <p:nvSpPr>
          <p:cNvPr id="14" name="Shape 11"/>
          <p:cNvSpPr/>
          <p:nvPr/>
        </p:nvSpPr>
        <p:spPr>
          <a:xfrm>
            <a:off x="9481304" y="5221962"/>
            <a:ext cx="30480" cy="1669852"/>
          </a:xfrm>
          <a:prstGeom prst="roundRect">
            <a:avLst>
              <a:gd name="adj" fmla="val 669768"/>
            </a:avLst>
          </a:prstGeom>
          <a:solidFill>
            <a:srgbClr val="E2691D"/>
          </a:solidFill>
          <a:ln/>
        </p:spPr>
      </p:sp>
      <p:sp>
        <p:nvSpPr>
          <p:cNvPr id="15" name="Text 12"/>
          <p:cNvSpPr/>
          <p:nvPr/>
        </p:nvSpPr>
        <p:spPr>
          <a:xfrm>
            <a:off x="970811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Transacción ACID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708118" y="5939195"/>
            <a:ext cx="38788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Guarda VoteRecord, marca has_voted=True.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71698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usuario queda bloqueado para futuros intentos.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3065"/>
            <a:ext cx="93427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Escrutinio: La "Fuente de la Verdad"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75473"/>
            <a:ext cx="6379607" cy="3942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45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No SQL Local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535579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se cuentan votos en la base de datos SQL local.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1875473"/>
            <a:ext cx="6379726" cy="39428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6045160"/>
            <a:ext cx="29613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Procesamiento Directo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6535579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Descarga y procesa Payloads de MockchainTx.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71536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 la base de datos local es alterada, el conteo no se ve afectado.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467</Words>
  <Application>Microsoft Office PowerPoint</Application>
  <PresentationFormat>Personalizado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Saira Medium</vt:lpstr>
      <vt:lpstr>Roboto</vt:lpstr>
      <vt:lpstr>Saira Light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Osmel</cp:lastModifiedBy>
  <cp:revision>2</cp:revision>
  <dcterms:created xsi:type="dcterms:W3CDTF">2025-12-11T19:44:19Z</dcterms:created>
  <dcterms:modified xsi:type="dcterms:W3CDTF">2025-12-11T19:56:00Z</dcterms:modified>
</cp:coreProperties>
</file>